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handoutMasterIdLst>
    <p:handoutMasterId r:id="rId4"/>
  </p:handoutMasterIdLst>
  <p:sldIdLst>
    <p:sldId id="26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55D"/>
    <a:srgbClr val="1B2F4C"/>
    <a:srgbClr val="147A80"/>
    <a:srgbClr val="3C3C3B"/>
    <a:srgbClr val="63B770"/>
    <a:srgbClr val="343433"/>
    <a:srgbClr val="E6E6E6"/>
    <a:srgbClr val="E4E5E3"/>
    <a:srgbClr val="FFD613"/>
    <a:srgbClr val="0B23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54" autoAdjust="0"/>
    <p:restoredTop sz="94645" autoAdjust="0"/>
  </p:normalViewPr>
  <p:slideViewPr>
    <p:cSldViewPr snapToGrid="0" snapToObjects="1">
      <p:cViewPr varScale="1">
        <p:scale>
          <a:sx n="110" d="100"/>
          <a:sy n="110" d="100"/>
        </p:scale>
        <p:origin x="144"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C25B3C-658D-AA48-A97D-8912A4AACC0F}" type="datetimeFigureOut">
              <a:rPr lang="en-US" smtClean="0"/>
              <a:t>1/25/2018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3B05F0-305C-E949-8A95-B8372827E6DE}" type="slidenum">
              <a:rPr lang="en-US" smtClean="0"/>
              <a:t>‹#›</a:t>
            </a:fld>
            <a:endParaRPr lang="en-US"/>
          </a:p>
        </p:txBody>
      </p:sp>
    </p:spTree>
    <p:extLst>
      <p:ext uri="{BB962C8B-B14F-4D97-AF65-F5344CB8AC3E}">
        <p14:creationId xmlns:p14="http://schemas.microsoft.com/office/powerpoint/2010/main" val="1763842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9ABF40-57A5-7143-A82A-434931BE4382}"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F649B-9CAE-8445-8CEB-F4E4E59710FB}" type="slidenum">
              <a:rPr lang="en-US" smtClean="0"/>
              <a:t>‹#›</a:t>
            </a:fld>
            <a:endParaRPr lang="en-US"/>
          </a:p>
        </p:txBody>
      </p:sp>
    </p:spTree>
    <p:extLst>
      <p:ext uri="{BB962C8B-B14F-4D97-AF65-F5344CB8AC3E}">
        <p14:creationId xmlns:p14="http://schemas.microsoft.com/office/powerpoint/2010/main" val="4958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3C3C3B"/>
                </a:solidFill>
              </a:defRPr>
            </a:lvl1pPr>
          </a:lstStyle>
          <a:p>
            <a:r>
              <a:rPr lang="en-US" dirty="0"/>
              <a:t>Click to edit Master title style</a:t>
            </a:r>
          </a:p>
        </p:txBody>
      </p:sp>
      <p:sp>
        <p:nvSpPr>
          <p:cNvPr id="10" name="Text Placeholder 7"/>
          <p:cNvSpPr>
            <a:spLocks noGrp="1"/>
          </p:cNvSpPr>
          <p:nvPr>
            <p:ph type="body" sz="quarter" idx="10"/>
          </p:nvPr>
        </p:nvSpPr>
        <p:spPr>
          <a:xfrm>
            <a:off x="838200" y="1825624"/>
            <a:ext cx="10515600"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610600" y="5714666"/>
            <a:ext cx="2743200" cy="365125"/>
          </a:xfrm>
          <a:prstGeom prst="rect">
            <a:avLst/>
          </a:prstGeom>
        </p:spPr>
        <p:txBody>
          <a:bodyPr vert="horz" lIns="91440" tIns="45720" rIns="91440" bIns="45720" rtlCol="0" anchor="ctr"/>
          <a:lstStyle>
            <a:lvl1pPr algn="r">
              <a:defRPr sz="1400" b="1" i="0">
                <a:solidFill>
                  <a:srgbClr val="3C3C3B"/>
                </a:solidFill>
                <a:latin typeface="Museo Sans Rounded 700" charset="0"/>
                <a:ea typeface="Museo Sans Rounded 700" charset="0"/>
                <a:cs typeface="Museo Sans Rounded 700" charset="0"/>
              </a:defRPr>
            </a:lvl1pPr>
          </a:lstStyle>
          <a:p>
            <a:fld id="{C765A80D-DB15-CD46-987D-1DD5F8667D3C}" type="slidenum">
              <a:rPr lang="en-US" smtClean="0"/>
              <a:pPr/>
              <a:t>‹#›</a:t>
            </a:fld>
            <a:endParaRPr lang="en-US" dirty="0"/>
          </a:p>
        </p:txBody>
      </p:sp>
    </p:spTree>
    <p:extLst>
      <p:ext uri="{BB962C8B-B14F-4D97-AF65-F5344CB8AC3E}">
        <p14:creationId xmlns:p14="http://schemas.microsoft.com/office/powerpoint/2010/main" val="62053810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4355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1" name="Picture 30" descr="Hexagon_Pattern 16-9.jpg"/>
          <p:cNvPicPr>
            <a:picLocks noChangeAspect="1"/>
          </p:cNvPicPr>
          <p:nvPr userDrawn="1"/>
        </p:nvPicPr>
        <p:blipFill rotWithShape="1">
          <a:blip r:embed="rId3">
            <a:extLst>
              <a:ext uri="{28A0092B-C50C-407E-A947-70E740481C1C}">
                <a14:useLocalDpi xmlns:a14="http://schemas.microsoft.com/office/drawing/2010/main" val="0"/>
              </a:ext>
            </a:extLst>
          </a:blip>
          <a:srcRect l="5833" t="-1" r="19168" b="90297"/>
          <a:stretch/>
        </p:blipFill>
        <p:spPr>
          <a:xfrm rot="16200000">
            <a:off x="8513218" y="3179214"/>
            <a:ext cx="6858001" cy="499569"/>
          </a:xfrm>
          <a:prstGeom prst="rect">
            <a:avLst/>
          </a:prstGeom>
        </p:spPr>
      </p:pic>
      <p:sp>
        <p:nvSpPr>
          <p:cNvPr id="15" name="Slide Number Placeholder 5"/>
          <p:cNvSpPr>
            <a:spLocks noGrp="1"/>
          </p:cNvSpPr>
          <p:nvPr>
            <p:ph type="sldNum" sz="quarter" idx="4"/>
          </p:nvPr>
        </p:nvSpPr>
        <p:spPr>
          <a:xfrm>
            <a:off x="8610600" y="5940668"/>
            <a:ext cx="2743200" cy="365125"/>
          </a:xfrm>
          <a:prstGeom prst="rect">
            <a:avLst/>
          </a:prstGeom>
        </p:spPr>
        <p:txBody>
          <a:bodyPr vert="horz" lIns="91440" tIns="45720" rIns="91440" bIns="45720" rtlCol="0" anchor="ctr"/>
          <a:lstStyle>
            <a:lvl1pPr algn="r">
              <a:defRPr sz="1400" b="1" i="0">
                <a:solidFill>
                  <a:srgbClr val="3C3C3B"/>
                </a:solidFill>
                <a:latin typeface="Museo Sans Rounded 700" charset="0"/>
                <a:ea typeface="Museo Sans Rounded 700" charset="0"/>
                <a:cs typeface="Museo Sans Rounded 700" charset="0"/>
              </a:defRPr>
            </a:lvl1pPr>
          </a:lstStyle>
          <a:p>
            <a:fld id="{C765A80D-DB15-CD46-987D-1DD5F8667D3C}" type="slidenum">
              <a:rPr lang="en-US" smtClean="0"/>
              <a:pPr/>
              <a:t>‹#›</a:t>
            </a:fld>
            <a:endParaRPr lang="en-US" dirty="0"/>
          </a:p>
        </p:txBody>
      </p:sp>
      <p:pic>
        <p:nvPicPr>
          <p:cNvPr id="32" name="Picture 31"/>
          <p:cNvPicPr>
            <a:picLocks noChangeAspect="1"/>
          </p:cNvPicPr>
          <p:nvPr userDrawn="1"/>
        </p:nvPicPr>
        <p:blipFill>
          <a:blip r:embed="rId4"/>
          <a:stretch>
            <a:fillRect/>
          </a:stretch>
        </p:blipFill>
        <p:spPr>
          <a:xfrm>
            <a:off x="838200" y="5966788"/>
            <a:ext cx="1324873" cy="334951"/>
          </a:xfrm>
          <a:prstGeom prst="rect">
            <a:avLst/>
          </a:prstGeom>
        </p:spPr>
      </p:pic>
    </p:spTree>
    <p:extLst>
      <p:ext uri="{BB962C8B-B14F-4D97-AF65-F5344CB8AC3E}">
        <p14:creationId xmlns:p14="http://schemas.microsoft.com/office/powerpoint/2010/main" val="1820782900"/>
      </p:ext>
    </p:extLst>
  </p:cSld>
  <p:clrMap bg1="lt1" tx1="dk1" bg2="lt2" tx2="dk2" accent1="accent1" accent2="accent2" accent3="accent3" accent4="accent4" accent5="accent5" accent6="accent6" hlink="hlink" folHlink="folHlink"/>
  <p:sldLayoutIdLst>
    <p:sldLayoutId id="2147483650" r:id="rId1"/>
  </p:sldLayoutIdLst>
  <p:hf hdr="0" dt="0"/>
  <p:txStyles>
    <p:titleStyle>
      <a:lvl1pPr algn="l" defTabSz="914400" rtl="0" eaLnBrk="1" latinLnBrk="0" hangingPunct="1">
        <a:lnSpc>
          <a:spcPct val="90000"/>
        </a:lnSpc>
        <a:spcBef>
          <a:spcPct val="0"/>
        </a:spcBef>
        <a:buNone/>
        <a:defRPr sz="3200" kern="1200">
          <a:solidFill>
            <a:srgbClr val="3C3C3B"/>
          </a:solidFill>
          <a:latin typeface="Museo Sans Rounded 500" charset="0"/>
          <a:ea typeface="Museo Sans Rounded 500" charset="0"/>
          <a:cs typeface="Museo Sans Rounded 500" charset="0"/>
        </a:defRPr>
      </a:lvl1pPr>
    </p:titleStyle>
    <p:bodyStyle>
      <a:lvl1pPr marL="0" indent="0" algn="l" defTabSz="914400" rtl="0" eaLnBrk="1" latinLnBrk="0" hangingPunct="1">
        <a:lnSpc>
          <a:spcPct val="90000"/>
        </a:lnSpc>
        <a:spcBef>
          <a:spcPts val="1000"/>
        </a:spcBef>
        <a:buFont typeface="Arial"/>
        <a:buNone/>
        <a:defRPr sz="2800" b="0" i="0" kern="1200">
          <a:solidFill>
            <a:srgbClr val="343433"/>
          </a:solidFill>
          <a:latin typeface="Museo Sans Rounded 300" charset="0"/>
          <a:ea typeface="Museo Sans Rounded 300" charset="0"/>
          <a:cs typeface="Museo Sans Rounded 300" charset="0"/>
        </a:defRPr>
      </a:lvl1pPr>
      <a:lvl2pPr marL="685800" indent="-228600" algn="l" defTabSz="914400" rtl="0" eaLnBrk="1" latinLnBrk="0" hangingPunct="1">
        <a:lnSpc>
          <a:spcPct val="150000"/>
        </a:lnSpc>
        <a:spcBef>
          <a:spcPts val="500"/>
        </a:spcBef>
        <a:buFont typeface="Arial"/>
        <a:buChar char="•"/>
        <a:defRPr sz="2400" b="0" i="0" kern="1200">
          <a:solidFill>
            <a:srgbClr val="343433"/>
          </a:solidFill>
          <a:latin typeface="Museo Sans Rounded 300" charset="0"/>
          <a:ea typeface="Museo Sans Rounded 300" charset="0"/>
          <a:cs typeface="Museo Sans Rounded 300" charset="0"/>
        </a:defRPr>
      </a:lvl2pPr>
      <a:lvl3pPr marL="1143000" indent="-228600" algn="l" defTabSz="914400" rtl="0" eaLnBrk="1" latinLnBrk="0" hangingPunct="1">
        <a:lnSpc>
          <a:spcPct val="90000"/>
        </a:lnSpc>
        <a:spcBef>
          <a:spcPts val="500"/>
        </a:spcBef>
        <a:buFont typeface="Arial"/>
        <a:buChar char="•"/>
        <a:defRPr sz="2000" b="0" i="0" kern="1200">
          <a:solidFill>
            <a:srgbClr val="343433"/>
          </a:solidFill>
          <a:latin typeface="Museo Sans Rounded 300" charset="0"/>
          <a:ea typeface="Museo Sans Rounded 300" charset="0"/>
          <a:cs typeface="Museo Sans Rounded 300" charset="0"/>
        </a:defRPr>
      </a:lvl3pPr>
      <a:lvl4pPr marL="1600200" indent="-228600" algn="l" defTabSz="914400" rtl="0" eaLnBrk="1" latinLnBrk="0" hangingPunct="1">
        <a:lnSpc>
          <a:spcPct val="90000"/>
        </a:lnSpc>
        <a:spcBef>
          <a:spcPts val="500"/>
        </a:spcBef>
        <a:buFont typeface="Arial"/>
        <a:buChar char="•"/>
        <a:defRPr sz="1800" b="0" i="0" kern="1200">
          <a:solidFill>
            <a:srgbClr val="343433"/>
          </a:solidFill>
          <a:latin typeface="Museo Sans Rounded 300" charset="0"/>
          <a:ea typeface="Museo Sans Rounded 300" charset="0"/>
          <a:cs typeface="Museo Sans Rounded 300" charset="0"/>
        </a:defRPr>
      </a:lvl4pPr>
      <a:lvl5pPr marL="2057400" indent="-228600" algn="l" defTabSz="914400" rtl="0" eaLnBrk="1" latinLnBrk="0" hangingPunct="1">
        <a:lnSpc>
          <a:spcPct val="90000"/>
        </a:lnSpc>
        <a:spcBef>
          <a:spcPts val="500"/>
        </a:spcBef>
        <a:buFont typeface="Arial"/>
        <a:buChar char="•"/>
        <a:defRPr sz="1800" b="0" i="0" kern="1200">
          <a:solidFill>
            <a:srgbClr val="343433"/>
          </a:solidFill>
          <a:latin typeface="Museo Sans Rounded 300" charset="0"/>
          <a:ea typeface="Museo Sans Rounded 300" charset="0"/>
          <a:cs typeface="Museo Sans Rounded 3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User">
            <a:extLst>
              <a:ext uri="{FF2B5EF4-FFF2-40B4-BE49-F238E27FC236}">
                <a16:creationId xmlns:a16="http://schemas.microsoft.com/office/drawing/2014/main" id="{A307732B-399B-4F77-80EE-3EB738AF4C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85" y="750834"/>
            <a:ext cx="2253343" cy="2253343"/>
          </a:xfrm>
          <a:prstGeom prst="rect">
            <a:avLst/>
          </a:prstGeom>
        </p:spPr>
      </p:pic>
      <p:sp>
        <p:nvSpPr>
          <p:cNvPr id="7" name="TextBox 6">
            <a:extLst>
              <a:ext uri="{FF2B5EF4-FFF2-40B4-BE49-F238E27FC236}">
                <a16:creationId xmlns:a16="http://schemas.microsoft.com/office/drawing/2014/main" id="{A398EA17-AF30-4A1C-B7B5-F40EF3FCED94}"/>
              </a:ext>
            </a:extLst>
          </p:cNvPr>
          <p:cNvSpPr txBox="1"/>
          <p:nvPr/>
        </p:nvSpPr>
        <p:spPr>
          <a:xfrm>
            <a:off x="87085" y="104503"/>
            <a:ext cx="9405258" cy="646331"/>
          </a:xfrm>
          <a:prstGeom prst="rect">
            <a:avLst/>
          </a:prstGeom>
          <a:noFill/>
        </p:spPr>
        <p:txBody>
          <a:bodyPr wrap="square" rtlCol="0">
            <a:spAutoFit/>
          </a:bodyPr>
          <a:lstStyle/>
          <a:p>
            <a:r>
              <a:rPr lang="en-GB" sz="3600" dirty="0">
                <a:solidFill>
                  <a:srgbClr val="1A355D"/>
                </a:solidFill>
                <a:latin typeface="+mj-lt"/>
              </a:rPr>
              <a:t>PERSONA - NAME</a:t>
            </a:r>
          </a:p>
        </p:txBody>
      </p:sp>
      <p:sp>
        <p:nvSpPr>
          <p:cNvPr id="8" name="Rectangle 7">
            <a:extLst>
              <a:ext uri="{FF2B5EF4-FFF2-40B4-BE49-F238E27FC236}">
                <a16:creationId xmlns:a16="http://schemas.microsoft.com/office/drawing/2014/main" id="{6AB1E15B-7B07-4800-BC83-2E88ACFE2928}"/>
              </a:ext>
            </a:extLst>
          </p:cNvPr>
          <p:cNvSpPr/>
          <p:nvPr/>
        </p:nvSpPr>
        <p:spPr>
          <a:xfrm>
            <a:off x="199208" y="829071"/>
            <a:ext cx="2029097" cy="209686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80A3DD18-B93D-4D0D-8FF7-015428F2E42F}"/>
              </a:ext>
            </a:extLst>
          </p:cNvPr>
          <p:cNvSpPr txBox="1"/>
          <p:nvPr/>
        </p:nvSpPr>
        <p:spPr>
          <a:xfrm>
            <a:off x="2340429" y="969564"/>
            <a:ext cx="1865812" cy="1631216"/>
          </a:xfrm>
          <a:prstGeom prst="rect">
            <a:avLst/>
          </a:prstGeom>
          <a:noFill/>
        </p:spPr>
        <p:txBody>
          <a:bodyPr wrap="square" rtlCol="0">
            <a:spAutoFit/>
          </a:bodyPr>
          <a:lstStyle/>
          <a:p>
            <a:r>
              <a:rPr lang="en-GB" sz="2000" dirty="0">
                <a:latin typeface="+mj-lt"/>
              </a:rPr>
              <a:t>“Capturing the character of the persona in a single quote.”</a:t>
            </a:r>
          </a:p>
        </p:txBody>
      </p:sp>
      <p:sp>
        <p:nvSpPr>
          <p:cNvPr id="10" name="TextBox 9">
            <a:extLst>
              <a:ext uri="{FF2B5EF4-FFF2-40B4-BE49-F238E27FC236}">
                <a16:creationId xmlns:a16="http://schemas.microsoft.com/office/drawing/2014/main" id="{2EDB639A-219B-472C-AD5F-259063DCE089}"/>
              </a:ext>
            </a:extLst>
          </p:cNvPr>
          <p:cNvSpPr txBox="1"/>
          <p:nvPr/>
        </p:nvSpPr>
        <p:spPr>
          <a:xfrm>
            <a:off x="4606834" y="829071"/>
            <a:ext cx="6409509" cy="1261884"/>
          </a:xfrm>
          <a:prstGeom prst="rect">
            <a:avLst/>
          </a:prstGeom>
          <a:noFill/>
          <a:ln>
            <a:solidFill>
              <a:srgbClr val="3C3C3B"/>
            </a:solidFill>
          </a:ln>
        </p:spPr>
        <p:txBody>
          <a:bodyPr wrap="square" rtlCol="0">
            <a:spAutoFit/>
          </a:bodyPr>
          <a:lstStyle/>
          <a:p>
            <a:r>
              <a:rPr lang="en-GB" sz="2000" dirty="0">
                <a:latin typeface="+mj-lt"/>
              </a:rPr>
              <a:t>Goals</a:t>
            </a:r>
          </a:p>
          <a:p>
            <a:pPr marL="285750" indent="-285750">
              <a:buFont typeface="Arial" panose="020B0604020202020204" pitchFamily="34" charset="0"/>
              <a:buChar char="•"/>
            </a:pPr>
            <a:r>
              <a:rPr lang="en-GB" sz="1400" dirty="0"/>
              <a:t>What are they looking to get out of the interaction?</a:t>
            </a:r>
          </a:p>
          <a:p>
            <a:pPr marL="285750" indent="-285750">
              <a:buFont typeface="Arial" panose="020B0604020202020204" pitchFamily="34" charset="0"/>
              <a:buChar char="•"/>
            </a:pPr>
            <a:r>
              <a:rPr lang="en-GB" sz="1400" dirty="0"/>
              <a:t>What do they want to complete by finding this?</a:t>
            </a:r>
          </a:p>
          <a:p>
            <a:pPr marL="285750" indent="-285750">
              <a:buFont typeface="Arial" panose="020B0604020202020204" pitchFamily="34" charset="0"/>
              <a:buChar char="•"/>
            </a:pPr>
            <a:r>
              <a:rPr lang="en-GB" sz="1400" dirty="0"/>
              <a:t>What are they searching for?</a:t>
            </a:r>
          </a:p>
          <a:p>
            <a:pPr marL="285750" indent="-285750">
              <a:buFont typeface="Arial" panose="020B0604020202020204" pitchFamily="34" charset="0"/>
              <a:buChar char="•"/>
            </a:pPr>
            <a:r>
              <a:rPr lang="en-GB" sz="1400" dirty="0"/>
              <a:t>What do they want to achieve?</a:t>
            </a:r>
          </a:p>
        </p:txBody>
      </p:sp>
      <p:sp>
        <p:nvSpPr>
          <p:cNvPr id="11" name="TextBox 10">
            <a:extLst>
              <a:ext uri="{FF2B5EF4-FFF2-40B4-BE49-F238E27FC236}">
                <a16:creationId xmlns:a16="http://schemas.microsoft.com/office/drawing/2014/main" id="{4358CB26-3549-4651-9B41-6AD99146752D}"/>
              </a:ext>
            </a:extLst>
          </p:cNvPr>
          <p:cNvSpPr txBox="1"/>
          <p:nvPr/>
        </p:nvSpPr>
        <p:spPr>
          <a:xfrm>
            <a:off x="4606834" y="2243355"/>
            <a:ext cx="6409509" cy="1261884"/>
          </a:xfrm>
          <a:prstGeom prst="rect">
            <a:avLst/>
          </a:prstGeom>
          <a:noFill/>
          <a:ln>
            <a:solidFill>
              <a:srgbClr val="3C3C3B"/>
            </a:solidFill>
          </a:ln>
        </p:spPr>
        <p:txBody>
          <a:bodyPr wrap="square" rtlCol="0">
            <a:spAutoFit/>
          </a:bodyPr>
          <a:lstStyle/>
          <a:p>
            <a:r>
              <a:rPr lang="en-GB" sz="2000" dirty="0">
                <a:latin typeface="+mj-lt"/>
              </a:rPr>
              <a:t>Pain Points</a:t>
            </a:r>
          </a:p>
          <a:p>
            <a:pPr marL="285750" indent="-285750">
              <a:buFont typeface="Arial" panose="020B0604020202020204" pitchFamily="34" charset="0"/>
              <a:buChar char="•"/>
            </a:pPr>
            <a:r>
              <a:rPr lang="en-GB" sz="1400" dirty="0"/>
              <a:t>What was the problem that made them come to your site or app?</a:t>
            </a:r>
          </a:p>
          <a:p>
            <a:pPr marL="285750" indent="-285750">
              <a:buFont typeface="Arial" panose="020B0604020202020204" pitchFamily="34" charset="0"/>
              <a:buChar char="•"/>
            </a:pPr>
            <a:r>
              <a:rPr lang="en-GB" sz="1400" dirty="0"/>
              <a:t>What is motivating them to solve this problem?</a:t>
            </a:r>
          </a:p>
          <a:p>
            <a:pPr marL="285750" indent="-285750">
              <a:buFont typeface="Arial" panose="020B0604020202020204" pitchFamily="34" charset="0"/>
              <a:buChar char="•"/>
            </a:pPr>
            <a:r>
              <a:rPr lang="en-GB" sz="1400" dirty="0"/>
              <a:t>What is getting in the way of achieving their goals?</a:t>
            </a:r>
          </a:p>
          <a:p>
            <a:pPr marL="285750" indent="-285750">
              <a:buFont typeface="Arial" panose="020B0604020202020204" pitchFamily="34" charset="0"/>
              <a:buChar char="•"/>
            </a:pPr>
            <a:r>
              <a:rPr lang="en-GB" sz="1400" dirty="0"/>
              <a:t>What is causing them difficulty?</a:t>
            </a:r>
          </a:p>
        </p:txBody>
      </p:sp>
      <p:sp>
        <p:nvSpPr>
          <p:cNvPr id="12" name="TextBox 11">
            <a:extLst>
              <a:ext uri="{FF2B5EF4-FFF2-40B4-BE49-F238E27FC236}">
                <a16:creationId xmlns:a16="http://schemas.microsoft.com/office/drawing/2014/main" id="{666F338A-3DAC-45D4-8D69-E3B943797B46}"/>
              </a:ext>
            </a:extLst>
          </p:cNvPr>
          <p:cNvSpPr txBox="1"/>
          <p:nvPr/>
        </p:nvSpPr>
        <p:spPr>
          <a:xfrm>
            <a:off x="199208" y="3117669"/>
            <a:ext cx="4007033" cy="1015663"/>
          </a:xfrm>
          <a:prstGeom prst="rect">
            <a:avLst/>
          </a:prstGeom>
          <a:noFill/>
        </p:spPr>
        <p:txBody>
          <a:bodyPr wrap="square" rtlCol="0">
            <a:spAutoFit/>
          </a:bodyPr>
          <a:lstStyle/>
          <a:p>
            <a:r>
              <a:rPr lang="en-GB" sz="1200" dirty="0">
                <a:latin typeface="+mj-lt"/>
              </a:rPr>
              <a:t>Name:</a:t>
            </a:r>
          </a:p>
          <a:p>
            <a:r>
              <a:rPr lang="en-GB" sz="1200" dirty="0">
                <a:latin typeface="+mj-lt"/>
              </a:rPr>
              <a:t>Age:</a:t>
            </a:r>
          </a:p>
          <a:p>
            <a:r>
              <a:rPr lang="en-GB" sz="1200" dirty="0">
                <a:latin typeface="+mj-lt"/>
              </a:rPr>
              <a:t>Job:</a:t>
            </a:r>
          </a:p>
          <a:p>
            <a:r>
              <a:rPr lang="en-GB" sz="1200" dirty="0">
                <a:latin typeface="+mj-lt"/>
              </a:rPr>
              <a:t>Location:</a:t>
            </a:r>
          </a:p>
          <a:p>
            <a:r>
              <a:rPr lang="en-GB" sz="1200" dirty="0">
                <a:latin typeface="+mj-lt"/>
              </a:rPr>
              <a:t>Persona Group:</a:t>
            </a:r>
          </a:p>
        </p:txBody>
      </p:sp>
      <p:sp>
        <p:nvSpPr>
          <p:cNvPr id="13" name="TextBox 12">
            <a:extLst>
              <a:ext uri="{FF2B5EF4-FFF2-40B4-BE49-F238E27FC236}">
                <a16:creationId xmlns:a16="http://schemas.microsoft.com/office/drawing/2014/main" id="{D31F40A3-347B-48F1-80EA-BF97A3C54338}"/>
              </a:ext>
            </a:extLst>
          </p:cNvPr>
          <p:cNvSpPr txBox="1"/>
          <p:nvPr/>
        </p:nvSpPr>
        <p:spPr>
          <a:xfrm>
            <a:off x="199208" y="4246824"/>
            <a:ext cx="2830285" cy="1384995"/>
          </a:xfrm>
          <a:prstGeom prst="rect">
            <a:avLst/>
          </a:prstGeom>
          <a:noFill/>
        </p:spPr>
        <p:txBody>
          <a:bodyPr wrap="square" rtlCol="0">
            <a:spAutoFit/>
          </a:bodyPr>
          <a:lstStyle/>
          <a:p>
            <a:r>
              <a:rPr lang="en-GB" sz="1200" dirty="0">
                <a:latin typeface="+mj-lt"/>
              </a:rPr>
              <a:t>Bio: </a:t>
            </a:r>
            <a:r>
              <a:rPr lang="en-GB" sz="1200" dirty="0"/>
              <a:t>This should be an overview of your persona, bringing in the most relevant information from the other sections, including their name, age, location, job title, role in the department, and more details.</a:t>
            </a:r>
          </a:p>
          <a:p>
            <a:endParaRPr lang="en-GB" sz="1200" dirty="0"/>
          </a:p>
        </p:txBody>
      </p:sp>
      <p:sp>
        <p:nvSpPr>
          <p:cNvPr id="14" name="TextBox 13">
            <a:extLst>
              <a:ext uri="{FF2B5EF4-FFF2-40B4-BE49-F238E27FC236}">
                <a16:creationId xmlns:a16="http://schemas.microsoft.com/office/drawing/2014/main" id="{D6C57FC5-AE68-40B7-83CB-684E2524C197}"/>
              </a:ext>
            </a:extLst>
          </p:cNvPr>
          <p:cNvSpPr txBox="1"/>
          <p:nvPr/>
        </p:nvSpPr>
        <p:spPr>
          <a:xfrm>
            <a:off x="3856812" y="3745948"/>
            <a:ext cx="2178231" cy="1692771"/>
          </a:xfrm>
          <a:prstGeom prst="rect">
            <a:avLst/>
          </a:prstGeom>
          <a:noFill/>
          <a:ln>
            <a:solidFill>
              <a:srgbClr val="3C3C3B"/>
            </a:solidFill>
          </a:ln>
        </p:spPr>
        <p:txBody>
          <a:bodyPr wrap="square" rtlCol="0">
            <a:spAutoFit/>
          </a:bodyPr>
          <a:lstStyle/>
          <a:p>
            <a:r>
              <a:rPr lang="en-GB" sz="2000" dirty="0">
                <a:latin typeface="+mj-lt"/>
              </a:rPr>
              <a:t>Core Trait One</a:t>
            </a:r>
          </a:p>
          <a:p>
            <a:r>
              <a:rPr lang="en-GB" sz="1400" dirty="0"/>
              <a:t>Are they tech savvy?</a:t>
            </a:r>
          </a:p>
          <a:p>
            <a:endParaRPr lang="en-GB" sz="1400" dirty="0"/>
          </a:p>
          <a:p>
            <a:r>
              <a:rPr lang="en-GB" sz="1400" dirty="0"/>
              <a:t>Are they ambitious?</a:t>
            </a:r>
          </a:p>
          <a:p>
            <a:endParaRPr lang="en-GB" sz="1400" dirty="0"/>
          </a:p>
          <a:p>
            <a:r>
              <a:rPr lang="en-GB" sz="1400" dirty="0"/>
              <a:t>Do they need validation?</a:t>
            </a:r>
          </a:p>
          <a:p>
            <a:endParaRPr lang="en-GB" sz="1400" dirty="0"/>
          </a:p>
        </p:txBody>
      </p:sp>
      <p:sp>
        <p:nvSpPr>
          <p:cNvPr id="15" name="TextBox 14">
            <a:extLst>
              <a:ext uri="{FF2B5EF4-FFF2-40B4-BE49-F238E27FC236}">
                <a16:creationId xmlns:a16="http://schemas.microsoft.com/office/drawing/2014/main" id="{2163F48B-1E0D-4B64-87EB-D529FCEEE196}"/>
              </a:ext>
            </a:extLst>
          </p:cNvPr>
          <p:cNvSpPr txBox="1"/>
          <p:nvPr/>
        </p:nvSpPr>
        <p:spPr>
          <a:xfrm>
            <a:off x="6347462" y="3745949"/>
            <a:ext cx="2178231" cy="1692771"/>
          </a:xfrm>
          <a:prstGeom prst="rect">
            <a:avLst/>
          </a:prstGeom>
          <a:noFill/>
          <a:ln>
            <a:solidFill>
              <a:srgbClr val="3C3C3B"/>
            </a:solidFill>
          </a:ln>
        </p:spPr>
        <p:txBody>
          <a:bodyPr wrap="square" rtlCol="0">
            <a:spAutoFit/>
          </a:bodyPr>
          <a:lstStyle/>
          <a:p>
            <a:r>
              <a:rPr lang="en-GB" sz="2000" dirty="0">
                <a:latin typeface="+mj-lt"/>
              </a:rPr>
              <a:t>Core Trait Two</a:t>
            </a:r>
          </a:p>
          <a:p>
            <a:r>
              <a:rPr lang="en-GB" sz="1400" dirty="0"/>
              <a:t>Are they risk averse?</a:t>
            </a:r>
          </a:p>
          <a:p>
            <a:endParaRPr lang="en-GB" sz="1400" dirty="0"/>
          </a:p>
          <a:p>
            <a:r>
              <a:rPr lang="en-GB" sz="1400" dirty="0"/>
              <a:t>Are they stubborn?</a:t>
            </a:r>
          </a:p>
          <a:p>
            <a:endParaRPr lang="en-GB" sz="1400" dirty="0"/>
          </a:p>
          <a:p>
            <a:r>
              <a:rPr lang="en-GB" sz="1400" dirty="0"/>
              <a:t>Are they impatient?</a:t>
            </a:r>
          </a:p>
          <a:p>
            <a:endParaRPr lang="en-GB" sz="1400" dirty="0"/>
          </a:p>
        </p:txBody>
      </p:sp>
      <p:sp>
        <p:nvSpPr>
          <p:cNvPr id="16" name="TextBox 15">
            <a:extLst>
              <a:ext uri="{FF2B5EF4-FFF2-40B4-BE49-F238E27FC236}">
                <a16:creationId xmlns:a16="http://schemas.microsoft.com/office/drawing/2014/main" id="{07816518-9467-4E1B-B8EA-0642DD97506B}"/>
              </a:ext>
            </a:extLst>
          </p:cNvPr>
          <p:cNvSpPr txBox="1"/>
          <p:nvPr/>
        </p:nvSpPr>
        <p:spPr>
          <a:xfrm>
            <a:off x="8838112" y="3745949"/>
            <a:ext cx="2178231" cy="1692771"/>
          </a:xfrm>
          <a:prstGeom prst="rect">
            <a:avLst/>
          </a:prstGeom>
          <a:noFill/>
          <a:ln>
            <a:solidFill>
              <a:srgbClr val="3C3C3B"/>
            </a:solidFill>
          </a:ln>
        </p:spPr>
        <p:txBody>
          <a:bodyPr wrap="square" rtlCol="0">
            <a:spAutoFit/>
          </a:bodyPr>
          <a:lstStyle/>
          <a:p>
            <a:r>
              <a:rPr lang="en-GB" sz="2000" dirty="0">
                <a:latin typeface="+mj-lt"/>
              </a:rPr>
              <a:t>Core Trait Three</a:t>
            </a:r>
          </a:p>
          <a:p>
            <a:r>
              <a:rPr lang="en-GB" sz="1400" dirty="0"/>
              <a:t>Keep them consistent</a:t>
            </a:r>
          </a:p>
          <a:p>
            <a:endParaRPr lang="en-GB" sz="1400" dirty="0"/>
          </a:p>
          <a:p>
            <a:r>
              <a:rPr lang="en-GB" sz="1400" dirty="0"/>
              <a:t>across your personas, </a:t>
            </a:r>
          </a:p>
          <a:p>
            <a:endParaRPr lang="en-GB" sz="1400" dirty="0"/>
          </a:p>
          <a:p>
            <a:r>
              <a:rPr lang="en-GB" sz="1400" dirty="0"/>
              <a:t>to compare/contrast.</a:t>
            </a:r>
          </a:p>
          <a:p>
            <a:endParaRPr lang="en-GB" sz="1400" dirty="0"/>
          </a:p>
        </p:txBody>
      </p:sp>
      <p:sp>
        <p:nvSpPr>
          <p:cNvPr id="19" name="Rectangle 18">
            <a:extLst>
              <a:ext uri="{FF2B5EF4-FFF2-40B4-BE49-F238E27FC236}">
                <a16:creationId xmlns:a16="http://schemas.microsoft.com/office/drawing/2014/main" id="{BCE9F27D-F7BB-4CA0-BE82-B2AD9C61CABB}"/>
              </a:ext>
            </a:extLst>
          </p:cNvPr>
          <p:cNvSpPr/>
          <p:nvPr/>
        </p:nvSpPr>
        <p:spPr>
          <a:xfrm>
            <a:off x="3961857" y="4325739"/>
            <a:ext cx="1314994" cy="140510"/>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30BAE8E-FFEA-4A81-A59A-8F7A1930E1BA}"/>
              </a:ext>
            </a:extLst>
          </p:cNvPr>
          <p:cNvSpPr/>
          <p:nvPr/>
        </p:nvSpPr>
        <p:spPr>
          <a:xfrm>
            <a:off x="3970565" y="4757090"/>
            <a:ext cx="958486" cy="140510"/>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CF1B9E0-8B43-4FE0-A3AB-D2C0236EFE70}"/>
              </a:ext>
            </a:extLst>
          </p:cNvPr>
          <p:cNvSpPr/>
          <p:nvPr/>
        </p:nvSpPr>
        <p:spPr>
          <a:xfrm>
            <a:off x="3970565" y="5194537"/>
            <a:ext cx="1314994" cy="140510"/>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D6CB1690-7143-4642-BB59-73D139F826B0}"/>
              </a:ext>
            </a:extLst>
          </p:cNvPr>
          <p:cNvSpPr/>
          <p:nvPr/>
        </p:nvSpPr>
        <p:spPr>
          <a:xfrm>
            <a:off x="6496594" y="4337629"/>
            <a:ext cx="722812" cy="140510"/>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E19A3BD-3262-41A8-A09E-9A62B75866D9}"/>
              </a:ext>
            </a:extLst>
          </p:cNvPr>
          <p:cNvSpPr/>
          <p:nvPr/>
        </p:nvSpPr>
        <p:spPr>
          <a:xfrm>
            <a:off x="6500409" y="4757090"/>
            <a:ext cx="1015092" cy="140510"/>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EAF11DA-6105-4002-AC76-9E160BE0BA15}"/>
              </a:ext>
            </a:extLst>
          </p:cNvPr>
          <p:cNvSpPr/>
          <p:nvPr/>
        </p:nvSpPr>
        <p:spPr>
          <a:xfrm>
            <a:off x="6500409" y="5194537"/>
            <a:ext cx="1868528" cy="140510"/>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81E5812-6CE3-4586-9980-FEB745F63FE5}"/>
              </a:ext>
            </a:extLst>
          </p:cNvPr>
          <p:cNvSpPr/>
          <p:nvPr/>
        </p:nvSpPr>
        <p:spPr>
          <a:xfrm>
            <a:off x="8969835" y="4322779"/>
            <a:ext cx="975354" cy="155359"/>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874D285-8BBB-4B24-B0DF-A2D6CAB8FC1D}"/>
              </a:ext>
            </a:extLst>
          </p:cNvPr>
          <p:cNvSpPr/>
          <p:nvPr/>
        </p:nvSpPr>
        <p:spPr>
          <a:xfrm>
            <a:off x="8973650" y="4742241"/>
            <a:ext cx="1485344" cy="140510"/>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A1F1870E-98B2-4857-B923-088FC7FB2101}"/>
              </a:ext>
            </a:extLst>
          </p:cNvPr>
          <p:cNvSpPr/>
          <p:nvPr/>
        </p:nvSpPr>
        <p:spPr>
          <a:xfrm>
            <a:off x="8973650" y="5179688"/>
            <a:ext cx="1119584" cy="140510"/>
          </a:xfrm>
          <a:prstGeom prst="rect">
            <a:avLst/>
          </a:prstGeom>
          <a:solidFill>
            <a:srgbClr val="14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F28C4C0-ADB2-4FF8-AF7E-D817F516B09C}"/>
              </a:ext>
            </a:extLst>
          </p:cNvPr>
          <p:cNvSpPr txBox="1"/>
          <p:nvPr/>
        </p:nvSpPr>
        <p:spPr>
          <a:xfrm>
            <a:off x="6534694" y="5932456"/>
            <a:ext cx="4920343" cy="430887"/>
          </a:xfrm>
          <a:prstGeom prst="rect">
            <a:avLst/>
          </a:prstGeom>
          <a:noFill/>
        </p:spPr>
        <p:txBody>
          <a:bodyPr wrap="square" rtlCol="0">
            <a:spAutoFit/>
          </a:bodyPr>
          <a:lstStyle/>
          <a:p>
            <a:pPr algn="r"/>
            <a:r>
              <a:rPr lang="en-GB" sz="1100" dirty="0">
                <a:solidFill>
                  <a:srgbClr val="1B2F4C"/>
                </a:solidFill>
              </a:rPr>
              <a:t>Designed ©2018 Heart Internet</a:t>
            </a:r>
          </a:p>
          <a:p>
            <a:pPr algn="r"/>
            <a:r>
              <a:rPr lang="en-GB" sz="1100" u="sng" dirty="0">
                <a:solidFill>
                  <a:srgbClr val="1B2F4C"/>
                </a:solidFill>
              </a:rPr>
              <a:t>www.heartinternet.uk/blog/create-your-first-persona</a:t>
            </a:r>
          </a:p>
        </p:txBody>
      </p:sp>
    </p:spTree>
    <p:extLst>
      <p:ext uri="{BB962C8B-B14F-4D97-AF65-F5344CB8AC3E}">
        <p14:creationId xmlns:p14="http://schemas.microsoft.com/office/powerpoint/2010/main" val="701905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I">
      <a:majorFont>
        <a:latin typeface="Museo Sans Rounded 700"/>
        <a:ea typeface=""/>
        <a:cs typeface=""/>
      </a:majorFont>
      <a:minorFont>
        <a:latin typeface="Museo Sans Rounded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 Master" id="{F7E9F6A9-B8CC-9942-8987-CE1668571736}" vid="{BD190BEC-AD0A-A940-8B87-9E31C61E91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 Master</Template>
  <TotalTime>1212</TotalTime>
  <Words>207</Words>
  <Application>Microsoft Office PowerPoint</Application>
  <PresentationFormat>Widescreen</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Museo Sans Rounded 300</vt:lpstr>
      <vt:lpstr>Museo Sans Rounded 500</vt:lpstr>
      <vt:lpstr>Museo Sans Rounded 700</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Robinson</dc:creator>
  <cp:lastModifiedBy>Katherine Bolin</cp:lastModifiedBy>
  <cp:revision>72</cp:revision>
  <dcterms:created xsi:type="dcterms:W3CDTF">2016-06-07T08:41:42Z</dcterms:created>
  <dcterms:modified xsi:type="dcterms:W3CDTF">2018-01-25T13:33:44Z</dcterms:modified>
</cp:coreProperties>
</file>